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4"/>
  </p:notesMasterIdLst>
  <p:handoutMasterIdLst>
    <p:handoutMasterId r:id="rId15"/>
  </p:handoutMasterIdLst>
  <p:sldIdLst>
    <p:sldId id="2435" r:id="rId5"/>
    <p:sldId id="258" r:id="rId6"/>
    <p:sldId id="2439" r:id="rId7"/>
    <p:sldId id="259" r:id="rId8"/>
    <p:sldId id="2441" r:id="rId9"/>
    <p:sldId id="2440" r:id="rId10"/>
    <p:sldId id="2442" r:id="rId11"/>
    <p:sldId id="2443" r:id="rId12"/>
    <p:sldId id="243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84" autoAdjust="0"/>
  </p:normalViewPr>
  <p:slideViewPr>
    <p:cSldViewPr snapToGrid="0">
      <p:cViewPr varScale="1">
        <p:scale>
          <a:sx n="86" d="100"/>
          <a:sy n="86" d="100"/>
        </p:scale>
        <p:origin x="562" y="48"/>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9/17/2019</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9/17/2019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a:t>Click to 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631344" y="2498048"/>
            <a:ext cx="10787270" cy="1392576"/>
          </a:xfrm>
        </p:spPr>
        <p:txBody>
          <a:bodyPr>
            <a:normAutofit fontScale="90000"/>
          </a:bodyPr>
          <a:lstStyle/>
          <a:p>
            <a:r>
              <a:rPr lang="en-US" sz="7300" b="1" spc="0" dirty="0">
                <a:solidFill>
                  <a:schemeClr val="bg1"/>
                </a:solidFill>
                <a:latin typeface="Adam" panose="02000503000000000000" pitchFamily="50" charset="0"/>
                <a:ea typeface="Ebrima" panose="02000000000000000000" pitchFamily="2" charset="0"/>
                <a:cs typeface="Ebrima" panose="02000000000000000000" pitchFamily="2" charset="0"/>
              </a:rPr>
              <a:t>TECHJARS</a:t>
            </a:r>
            <a:br>
              <a:rPr lang="en-US" b="1" spc="0" dirty="0">
                <a:solidFill>
                  <a:schemeClr val="bg1"/>
                </a:solidFill>
                <a:latin typeface="Adam" panose="02000503000000000000" pitchFamily="50" charset="0"/>
                <a:ea typeface="Ebrima" panose="02000000000000000000" pitchFamily="2" charset="0"/>
                <a:cs typeface="Ebrima" panose="02000000000000000000" pitchFamily="2" charset="0"/>
              </a:rPr>
            </a:br>
            <a:r>
              <a:rPr lang="en-US" sz="3100" b="1" spc="0" dirty="0">
                <a:solidFill>
                  <a:schemeClr val="bg1"/>
                </a:solidFill>
                <a:latin typeface="Adam" panose="02000503000000000000" pitchFamily="50" charset="0"/>
                <a:ea typeface="Ebrima" panose="02000000000000000000" pitchFamily="2" charset="0"/>
                <a:cs typeface="Ebrima" panose="02000000000000000000" pitchFamily="2" charset="0"/>
              </a:rPr>
              <a:t>pec </a:t>
            </a:r>
            <a:r>
              <a:rPr lang="en-US" sz="3100" b="1" spc="0" dirty="0" err="1">
                <a:solidFill>
                  <a:schemeClr val="bg1"/>
                </a:solidFill>
                <a:latin typeface="Adam" panose="02000503000000000000" pitchFamily="50" charset="0"/>
                <a:ea typeface="Ebrima" panose="02000000000000000000" pitchFamily="2" charset="0"/>
                <a:cs typeface="Ebrima" panose="02000000000000000000" pitchFamily="2" charset="0"/>
              </a:rPr>
              <a:t>chandigarh</a:t>
            </a:r>
            <a:endParaRPr lang="en-US" sz="3100" b="1" spc="0" dirty="0">
              <a:solidFill>
                <a:schemeClr val="bg1"/>
              </a:solidFill>
              <a:latin typeface="Adam" panose="02000503000000000000" pitchFamily="50" charset="0"/>
              <a:ea typeface="Ebrima" panose="02000000000000000000" pitchFamily="2" charset="0"/>
              <a:cs typeface="Ebrima" panose="02000000000000000000" pitchFamily="2" charset="0"/>
            </a:endParaRP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3470275" y="3890624"/>
            <a:ext cx="5251450" cy="1392576"/>
          </a:xfrm>
        </p:spPr>
        <p:txBody>
          <a:bodyPr>
            <a:normAutofit/>
          </a:bodyPr>
          <a:lstStyle/>
          <a:p>
            <a:r>
              <a:rPr lang="en-US" dirty="0"/>
              <a:t>REAL TIME FACE RECOGNITION MODEL</a:t>
            </a:r>
          </a:p>
        </p:txBody>
      </p:sp>
      <p:sp>
        <p:nvSpPr>
          <p:cNvPr id="8" name="TextBox 7">
            <a:extLst>
              <a:ext uri="{FF2B5EF4-FFF2-40B4-BE49-F238E27FC236}">
                <a16:creationId xmlns:a16="http://schemas.microsoft.com/office/drawing/2014/main" id="{BC083786-6305-4C4E-AEED-B7108A9D24CE}"/>
              </a:ext>
            </a:extLst>
          </p:cNvPr>
          <p:cNvSpPr txBox="1"/>
          <p:nvPr/>
        </p:nvSpPr>
        <p:spPr>
          <a:xfrm>
            <a:off x="10044818" y="5059022"/>
            <a:ext cx="1650471" cy="1569660"/>
          </a:xfrm>
          <a:prstGeom prst="rect">
            <a:avLst/>
          </a:prstGeom>
          <a:noFill/>
        </p:spPr>
        <p:txBody>
          <a:bodyPr wrap="square" rtlCol="0">
            <a:spAutoFit/>
          </a:bodyPr>
          <a:lstStyle/>
          <a:p>
            <a:r>
              <a:rPr lang="en-IN" sz="2400" b="1" dirty="0">
                <a:solidFill>
                  <a:schemeClr val="bg1"/>
                </a:solidFill>
              </a:rPr>
              <a:t>J</a:t>
            </a:r>
            <a:r>
              <a:rPr lang="en-IN" sz="2400" dirty="0">
                <a:solidFill>
                  <a:schemeClr val="bg1"/>
                </a:solidFill>
              </a:rPr>
              <a:t>AGSEER</a:t>
            </a:r>
          </a:p>
          <a:p>
            <a:r>
              <a:rPr lang="en-IN" sz="2400" b="1" dirty="0">
                <a:solidFill>
                  <a:schemeClr val="bg1"/>
                </a:solidFill>
              </a:rPr>
              <a:t>A</a:t>
            </a:r>
            <a:r>
              <a:rPr lang="en-IN" sz="2400" dirty="0">
                <a:solidFill>
                  <a:schemeClr val="bg1"/>
                </a:solidFill>
              </a:rPr>
              <a:t>NANT</a:t>
            </a:r>
          </a:p>
          <a:p>
            <a:r>
              <a:rPr lang="en-IN" sz="2400" b="1" dirty="0">
                <a:solidFill>
                  <a:schemeClr val="bg1"/>
                </a:solidFill>
              </a:rPr>
              <a:t>R</a:t>
            </a:r>
            <a:r>
              <a:rPr lang="en-IN" sz="2400" dirty="0">
                <a:solidFill>
                  <a:schemeClr val="bg1"/>
                </a:solidFill>
              </a:rPr>
              <a:t>AHUL</a:t>
            </a:r>
          </a:p>
          <a:p>
            <a:r>
              <a:rPr lang="en-IN" sz="2400" b="1" dirty="0">
                <a:solidFill>
                  <a:schemeClr val="bg1"/>
                </a:solidFill>
              </a:rPr>
              <a:t>S</a:t>
            </a:r>
            <a:r>
              <a:rPr lang="en-IN" sz="2400" dirty="0">
                <a:solidFill>
                  <a:schemeClr val="bg1"/>
                </a:solidFill>
              </a:rPr>
              <a:t>UHEL </a:t>
            </a:r>
          </a:p>
        </p:txBody>
      </p:sp>
    </p:spTree>
    <p:extLst>
      <p:ext uri="{BB962C8B-B14F-4D97-AF65-F5344CB8AC3E}">
        <p14:creationId xmlns:p14="http://schemas.microsoft.com/office/powerpoint/2010/main" val="1102045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0" y="32495"/>
            <a:ext cx="6096000" cy="6858000"/>
          </a:xfrm>
        </p:spPr>
      </p:pic>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533568"/>
            <a:ext cx="5251450" cy="1661297"/>
          </a:xfrm>
        </p:spPr>
        <p:txBody>
          <a:bodyPr>
            <a:normAutofit fontScale="90000"/>
          </a:bodyPr>
          <a:lstStyle/>
          <a:p>
            <a:r>
              <a:rPr lang="en-US" dirty="0"/>
              <a:t>ABOUT THE USECASE</a:t>
            </a:r>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5530788" y="3053919"/>
            <a:ext cx="5816662" cy="2602134"/>
          </a:xfrm>
        </p:spPr>
        <p:txBody>
          <a:bodyPr>
            <a:normAutofit/>
          </a:bodyPr>
          <a:lstStyle/>
          <a:p>
            <a:pPr algn="just"/>
            <a:r>
              <a:rPr lang="en-IN" sz="2000" spc="0" dirty="0">
                <a:solidFill>
                  <a:schemeClr val="tx1"/>
                </a:solidFill>
              </a:rPr>
              <a:t> </a:t>
            </a:r>
            <a:r>
              <a:rPr lang="en-US" sz="2000" spc="0" dirty="0">
                <a:solidFill>
                  <a:schemeClr val="tx1"/>
                </a:solidFill>
              </a:rPr>
              <a:t>About 175 individuals go missing everyday, out of which only 50% are recovered and most of the remaining are forced to beg . Everyday we hear about  hundreds of crime happening in our society which are never solved. Sometimes Police have suspicion on someone but they don’t have the required technology to trace them down. This software will be a solution to all these crimes</a:t>
            </a:r>
          </a:p>
          <a:p>
            <a:endParaRPr lang="en-US" sz="2000" spc="0" dirty="0">
              <a:solidFill>
                <a:schemeClr val="tx1"/>
              </a:solidFill>
            </a:endParaRPr>
          </a:p>
        </p:txBody>
      </p:sp>
      <p:sp>
        <p:nvSpPr>
          <p:cNvPr id="2" name="Rectangle 1">
            <a:extLst>
              <a:ext uri="{FF2B5EF4-FFF2-40B4-BE49-F238E27FC236}">
                <a16:creationId xmlns:a16="http://schemas.microsoft.com/office/drawing/2014/main" id="{B1B2101F-B7E7-4693-AA10-F81729995BE3}"/>
              </a:ext>
            </a:extLst>
          </p:cNvPr>
          <p:cNvSpPr/>
          <p:nvPr/>
        </p:nvSpPr>
        <p:spPr>
          <a:xfrm>
            <a:off x="10093911" y="6237680"/>
            <a:ext cx="1597980" cy="5548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78503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398703"/>
            <a:ext cx="5687291" cy="2394840"/>
          </a:xfrm>
        </p:spPr>
        <p:txBody>
          <a:bodyPr>
            <a:normAutofit/>
          </a:bodyPr>
          <a:lstStyle/>
          <a:p>
            <a:r>
              <a:rPr lang="en-US" dirty="0"/>
              <a:t>WHAT’S THE SOLUTION?</a:t>
            </a:r>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5861979" y="3192246"/>
            <a:ext cx="5687290" cy="2394840"/>
          </a:xfrm>
        </p:spPr>
        <p:txBody>
          <a:bodyPr>
            <a:normAutofit/>
          </a:bodyPr>
          <a:lstStyle/>
          <a:p>
            <a:r>
              <a:rPr lang="en-US" sz="2000" spc="0" dirty="0">
                <a:solidFill>
                  <a:schemeClr val="tx1"/>
                </a:solidFill>
              </a:rPr>
              <a:t>WE HAVE PROPOSED A SOLUTION USING COMPUTER VISION, DEEP LEARNING TO AUTOMATE THE TASK OF DETECTING AND LOCATING THE PERSON TO BE LOCATED</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3</a:t>
            </a:fld>
            <a:endParaRPr lang="en-US" dirty="0"/>
          </a:p>
        </p:txBody>
      </p:sp>
      <p:sp>
        <p:nvSpPr>
          <p:cNvPr id="2" name="Rectangle 1">
            <a:extLst>
              <a:ext uri="{FF2B5EF4-FFF2-40B4-BE49-F238E27FC236}">
                <a16:creationId xmlns:a16="http://schemas.microsoft.com/office/drawing/2014/main" id="{E0BFF06F-D3C2-4477-9EE0-CAE9551144C1}"/>
              </a:ext>
            </a:extLst>
          </p:cNvPr>
          <p:cNvSpPr/>
          <p:nvPr/>
        </p:nvSpPr>
        <p:spPr>
          <a:xfrm>
            <a:off x="9996256" y="6365289"/>
            <a:ext cx="1660125" cy="3651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34210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767753" y="365125"/>
            <a:ext cx="6311357" cy="922137"/>
          </a:xfrm>
        </p:spPr>
        <p:txBody>
          <a:bodyPr>
            <a:normAutofit fontScale="90000"/>
          </a:bodyPr>
          <a:lstStyle/>
          <a:p>
            <a:pPr algn="l"/>
            <a:r>
              <a:rPr lang="en-US" dirty="0"/>
              <a:t>HOW THIS SOLUTION WORKS?</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727997" y="1384371"/>
            <a:ext cx="6043246" cy="5083932"/>
          </a:xfrm>
        </p:spPr>
        <p:txBody>
          <a:bodyPr>
            <a:normAutofit/>
          </a:bodyPr>
          <a:lstStyle/>
          <a:p>
            <a:r>
              <a:rPr lang="en-US" sz="2000" dirty="0"/>
              <a:t>Each CCTV will have a unique camera ID.</a:t>
            </a:r>
          </a:p>
          <a:p>
            <a:r>
              <a:rPr lang="en-US" sz="2000" dirty="0"/>
              <a:t>Each officer will be provided access to the portal with unique ID, Password.</a:t>
            </a:r>
          </a:p>
          <a:p>
            <a:r>
              <a:rPr lang="en-US" sz="2000" dirty="0"/>
              <a:t>This portal will allow the authority to add photo of the person to be located to the database.</a:t>
            </a:r>
          </a:p>
          <a:p>
            <a:r>
              <a:rPr lang="en-US" sz="2000" dirty="0"/>
              <a:t>Each CCTV acts as a client and sends image frames to the server.</a:t>
            </a:r>
          </a:p>
          <a:p>
            <a:r>
              <a:rPr lang="en-US" sz="2000" dirty="0"/>
              <a:t>At the server the faces are detected from the images received using OpenCV and MTCNN.</a:t>
            </a:r>
          </a:p>
          <a:p>
            <a:endParaRPr lang="en-US" sz="2000" dirty="0"/>
          </a:p>
          <a:p>
            <a:endParaRPr lang="en-US" sz="2000" dirty="0"/>
          </a:p>
          <a:p>
            <a:endParaRPr lang="en-US" sz="2000" dirty="0"/>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4</a:t>
            </a:fld>
            <a:endParaRPr lang="en-US" dirty="0"/>
          </a:p>
        </p:txBody>
      </p:sp>
      <p:sp>
        <p:nvSpPr>
          <p:cNvPr id="2" name="Rectangle 1">
            <a:extLst>
              <a:ext uri="{FF2B5EF4-FFF2-40B4-BE49-F238E27FC236}">
                <a16:creationId xmlns:a16="http://schemas.microsoft.com/office/drawing/2014/main" id="{B789FC04-46FB-4506-B988-695D8B29D33A}"/>
              </a:ext>
            </a:extLst>
          </p:cNvPr>
          <p:cNvSpPr/>
          <p:nvPr/>
        </p:nvSpPr>
        <p:spPr>
          <a:xfrm>
            <a:off x="10076155" y="6383045"/>
            <a:ext cx="1562470" cy="3651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2537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767753" y="365125"/>
            <a:ext cx="6311357" cy="922137"/>
          </a:xfrm>
        </p:spPr>
        <p:txBody>
          <a:bodyPr>
            <a:normAutofit fontScale="90000"/>
          </a:bodyPr>
          <a:lstStyle/>
          <a:p>
            <a:pPr algn="l"/>
            <a:r>
              <a:rPr lang="en-US" dirty="0"/>
              <a:t>HOW THIS SOLUTION WORKS?</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767753" y="1384371"/>
            <a:ext cx="6043246" cy="5083932"/>
          </a:xfrm>
        </p:spPr>
        <p:txBody>
          <a:bodyPr>
            <a:normAutofit/>
          </a:bodyPr>
          <a:lstStyle/>
          <a:p>
            <a:r>
              <a:rPr lang="en-US" sz="2000" dirty="0"/>
              <a:t>Multiple clients(CCTVS) are handled using Multithreading technology.</a:t>
            </a:r>
          </a:p>
          <a:p>
            <a:r>
              <a:rPr lang="en-US" sz="2000" dirty="0"/>
              <a:t>The faces detected in live-feed are matched with the images present in the database.</a:t>
            </a:r>
          </a:p>
          <a:p>
            <a:r>
              <a:rPr lang="en-US" sz="2000" dirty="0"/>
              <a:t>If the image is matched then a notification is sent to the police client portal, with the timestamp and cam-ID.</a:t>
            </a:r>
          </a:p>
          <a:p>
            <a:r>
              <a:rPr lang="en-US" sz="2000" dirty="0"/>
              <a:t>For security reasons session time has been set to 10 Mins.</a:t>
            </a: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5</a:t>
            </a:fld>
            <a:endParaRPr lang="en-US" dirty="0"/>
          </a:p>
        </p:txBody>
      </p:sp>
      <p:sp>
        <p:nvSpPr>
          <p:cNvPr id="2" name="Rectangle 1">
            <a:extLst>
              <a:ext uri="{FF2B5EF4-FFF2-40B4-BE49-F238E27FC236}">
                <a16:creationId xmlns:a16="http://schemas.microsoft.com/office/drawing/2014/main" id="{4B610B1D-54C9-4274-B549-12F5128F4621}"/>
              </a:ext>
            </a:extLst>
          </p:cNvPr>
          <p:cNvSpPr/>
          <p:nvPr/>
        </p:nvSpPr>
        <p:spPr>
          <a:xfrm>
            <a:off x="10147177" y="6391727"/>
            <a:ext cx="1464815" cy="3651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86876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00F7AE-1C94-4A7F-B220-7D0E4ACDC693}"/>
              </a:ext>
            </a:extLst>
          </p:cNvPr>
          <p:cNvSpPr>
            <a:spLocks noGrp="1"/>
          </p:cNvSpPr>
          <p:nvPr>
            <p:ph type="sldNum" sz="quarter" idx="12"/>
          </p:nvPr>
        </p:nvSpPr>
        <p:spPr/>
        <p:txBody>
          <a:bodyPr/>
          <a:lstStyle/>
          <a:p>
            <a:fld id="{8C2E478F-E849-4A8C-AF1F-CBCC78A7CBFA}" type="slidenum">
              <a:rPr lang="en-US" smtClean="0"/>
              <a:t>6</a:t>
            </a:fld>
            <a:endParaRPr lang="en-US" dirty="0"/>
          </a:p>
        </p:txBody>
      </p:sp>
      <p:sp>
        <p:nvSpPr>
          <p:cNvPr id="3" name="Title 2">
            <a:extLst>
              <a:ext uri="{FF2B5EF4-FFF2-40B4-BE49-F238E27FC236}">
                <a16:creationId xmlns:a16="http://schemas.microsoft.com/office/drawing/2014/main" id="{CD370FC0-E664-4D06-9A73-79401640A339}"/>
              </a:ext>
            </a:extLst>
          </p:cNvPr>
          <p:cNvSpPr>
            <a:spLocks noGrp="1"/>
          </p:cNvSpPr>
          <p:nvPr>
            <p:ph type="title"/>
          </p:nvPr>
        </p:nvSpPr>
        <p:spPr/>
        <p:txBody>
          <a:bodyPr/>
          <a:lstStyle/>
          <a:p>
            <a:r>
              <a:rPr lang="en-IN" dirty="0"/>
              <a:t>workflow of the model</a:t>
            </a:r>
          </a:p>
        </p:txBody>
      </p:sp>
      <p:pic>
        <p:nvPicPr>
          <p:cNvPr id="7" name="Content Placeholder 6">
            <a:extLst>
              <a:ext uri="{FF2B5EF4-FFF2-40B4-BE49-F238E27FC236}">
                <a16:creationId xmlns:a16="http://schemas.microsoft.com/office/drawing/2014/main" id="{4EC5FF50-A717-4898-948F-FE529AFF414E}"/>
              </a:ext>
            </a:extLst>
          </p:cNvPr>
          <p:cNvPicPr>
            <a:picLocks noGrp="1" noChangeAspect="1"/>
          </p:cNvPicPr>
          <p:nvPr>
            <p:ph idx="1"/>
          </p:nvPr>
        </p:nvPicPr>
        <p:blipFill>
          <a:blip r:embed="rId2"/>
          <a:stretch>
            <a:fillRect/>
          </a:stretch>
        </p:blipFill>
        <p:spPr>
          <a:xfrm>
            <a:off x="198783" y="1565655"/>
            <a:ext cx="12099999" cy="5267773"/>
          </a:xfrm>
        </p:spPr>
      </p:pic>
      <p:sp>
        <p:nvSpPr>
          <p:cNvPr id="5" name="Text Placeholder 4">
            <a:extLst>
              <a:ext uri="{FF2B5EF4-FFF2-40B4-BE49-F238E27FC236}">
                <a16:creationId xmlns:a16="http://schemas.microsoft.com/office/drawing/2014/main" id="{D8438D24-1B0F-4B81-B010-E4B54F8BA403}"/>
              </a:ext>
            </a:extLst>
          </p:cNvPr>
          <p:cNvSpPr>
            <a:spLocks noGrp="1"/>
          </p:cNvSpPr>
          <p:nvPr>
            <p:ph type="body" sz="quarter" idx="32"/>
          </p:nvPr>
        </p:nvSpPr>
        <p:spPr/>
        <p:txBody>
          <a:bodyPr/>
          <a:lstStyle/>
          <a:p>
            <a:endParaRPr lang="en-IN"/>
          </a:p>
        </p:txBody>
      </p:sp>
    </p:spTree>
    <p:extLst>
      <p:ext uri="{BB962C8B-B14F-4D97-AF65-F5344CB8AC3E}">
        <p14:creationId xmlns:p14="http://schemas.microsoft.com/office/powerpoint/2010/main" val="35929509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A364877-6E08-4703-B639-9B6A9FDFE372}"/>
              </a:ext>
            </a:extLst>
          </p:cNvPr>
          <p:cNvSpPr>
            <a:spLocks noGrp="1"/>
          </p:cNvSpPr>
          <p:nvPr>
            <p:ph type="title"/>
          </p:nvPr>
        </p:nvSpPr>
        <p:spPr/>
        <p:txBody>
          <a:bodyPr>
            <a:normAutofit/>
          </a:bodyPr>
          <a:lstStyle/>
          <a:p>
            <a:r>
              <a:rPr lang="en-IN" sz="3200" dirty="0"/>
              <a:t>Technology stack</a:t>
            </a:r>
          </a:p>
        </p:txBody>
      </p:sp>
      <p:sp>
        <p:nvSpPr>
          <p:cNvPr id="4" name="Content Placeholder 3">
            <a:extLst>
              <a:ext uri="{FF2B5EF4-FFF2-40B4-BE49-F238E27FC236}">
                <a16:creationId xmlns:a16="http://schemas.microsoft.com/office/drawing/2014/main" id="{BF36B492-8948-45CF-B738-63BF380385AE}"/>
              </a:ext>
            </a:extLst>
          </p:cNvPr>
          <p:cNvSpPr>
            <a:spLocks noGrp="1"/>
          </p:cNvSpPr>
          <p:nvPr>
            <p:ph idx="1"/>
          </p:nvPr>
        </p:nvSpPr>
        <p:spPr/>
        <p:txBody>
          <a:bodyPr/>
          <a:lstStyle/>
          <a:p>
            <a:r>
              <a:rPr lang="en-IN" dirty="0"/>
              <a:t> HTML,CSS,BOOTSTRAP,JAVASERVER PAGES</a:t>
            </a:r>
          </a:p>
          <a:p>
            <a:r>
              <a:rPr lang="en-IN" dirty="0"/>
              <a:t>JAVA(EE)</a:t>
            </a:r>
          </a:p>
          <a:p>
            <a:r>
              <a:rPr lang="en-IN" dirty="0"/>
              <a:t>SOCKET PROGRAMMING(PYTHON) + THREADING</a:t>
            </a:r>
          </a:p>
          <a:p>
            <a:r>
              <a:rPr lang="en-IN" dirty="0"/>
              <a:t>OPENCV+MTCNN</a:t>
            </a:r>
          </a:p>
          <a:p>
            <a:r>
              <a:rPr lang="en-IN" dirty="0"/>
              <a:t>FACE DETECTION USING KERAS_VGGFACE LIBRARY BY </a:t>
            </a:r>
            <a:r>
              <a:rPr lang="en-IN" i="1" dirty="0"/>
              <a:t>REFIK CAN MALLI</a:t>
            </a:r>
          </a:p>
          <a:p>
            <a:pPr marL="0" indent="0">
              <a:buNone/>
            </a:pPr>
            <a:r>
              <a:rPr lang="en-IN" dirty="0"/>
              <a:t>OTHER TECHNOLOGIES USED:</a:t>
            </a:r>
          </a:p>
          <a:p>
            <a:r>
              <a:rPr lang="en-IN" dirty="0"/>
              <a:t>MATPLOTLIB,PILLOW(PIL),NUMPY,SCIPY,PYODBC,TENSORFLOW,KERAS.</a:t>
            </a:r>
          </a:p>
        </p:txBody>
      </p:sp>
      <p:sp>
        <p:nvSpPr>
          <p:cNvPr id="2" name="Text Placeholder 1">
            <a:extLst>
              <a:ext uri="{FF2B5EF4-FFF2-40B4-BE49-F238E27FC236}">
                <a16:creationId xmlns:a16="http://schemas.microsoft.com/office/drawing/2014/main" id="{ED88A146-DC26-4266-A802-CDD9B49BFDD5}"/>
              </a:ext>
            </a:extLst>
          </p:cNvPr>
          <p:cNvSpPr>
            <a:spLocks noGrp="1"/>
          </p:cNvSpPr>
          <p:nvPr>
            <p:ph type="body" sz="quarter" idx="32"/>
          </p:nvPr>
        </p:nvSpPr>
        <p:spPr/>
        <p:txBody>
          <a:bodyPr>
            <a:normAutofit/>
          </a:bodyPr>
          <a:lstStyle/>
          <a:p>
            <a:pPr marL="342900" indent="-342900" algn="l">
              <a:buFont typeface="Arial" panose="020B0604020202020204" pitchFamily="34" charset="0"/>
              <a:buChar char="•"/>
            </a:pPr>
            <a:endParaRPr lang="en-IN" sz="1600" spc="0" dirty="0"/>
          </a:p>
        </p:txBody>
      </p:sp>
      <p:sp>
        <p:nvSpPr>
          <p:cNvPr id="5" name="Rectangle 4">
            <a:extLst>
              <a:ext uri="{FF2B5EF4-FFF2-40B4-BE49-F238E27FC236}">
                <a16:creationId xmlns:a16="http://schemas.microsoft.com/office/drawing/2014/main" id="{54F956BD-631B-4236-9D6A-EDE9090D9353}"/>
              </a:ext>
            </a:extLst>
          </p:cNvPr>
          <p:cNvSpPr/>
          <p:nvPr/>
        </p:nvSpPr>
        <p:spPr>
          <a:xfrm>
            <a:off x="10085033" y="6383045"/>
            <a:ext cx="1512448" cy="3538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686499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2611D40-78E3-43FF-BE03-2C8E0B97C7F2}"/>
              </a:ext>
            </a:extLst>
          </p:cNvPr>
          <p:cNvSpPr>
            <a:spLocks noGrp="1"/>
          </p:cNvSpPr>
          <p:nvPr>
            <p:ph type="sldNum" sz="quarter" idx="12"/>
          </p:nvPr>
        </p:nvSpPr>
        <p:spPr/>
        <p:txBody>
          <a:bodyPr/>
          <a:lstStyle/>
          <a:p>
            <a:fld id="{8C2E478F-E849-4A8C-AF1F-CBCC78A7CBFA}" type="slidenum">
              <a:rPr lang="en-US" smtClean="0"/>
              <a:t>8</a:t>
            </a:fld>
            <a:endParaRPr lang="en-US" dirty="0"/>
          </a:p>
        </p:txBody>
      </p:sp>
      <p:sp>
        <p:nvSpPr>
          <p:cNvPr id="3" name="Title 2">
            <a:extLst>
              <a:ext uri="{FF2B5EF4-FFF2-40B4-BE49-F238E27FC236}">
                <a16:creationId xmlns:a16="http://schemas.microsoft.com/office/drawing/2014/main" id="{D20F6375-1E3B-4ADB-8C70-2A8EB21C1D50}"/>
              </a:ext>
            </a:extLst>
          </p:cNvPr>
          <p:cNvSpPr>
            <a:spLocks noGrp="1"/>
          </p:cNvSpPr>
          <p:nvPr>
            <p:ph type="title"/>
          </p:nvPr>
        </p:nvSpPr>
        <p:spPr/>
        <p:txBody>
          <a:bodyPr/>
          <a:lstStyle/>
          <a:p>
            <a:pPr algn="l"/>
            <a:r>
              <a:rPr lang="en-IN" dirty="0"/>
              <a:t>Email functionality</a:t>
            </a:r>
          </a:p>
        </p:txBody>
      </p:sp>
      <p:pic>
        <p:nvPicPr>
          <p:cNvPr id="7" name="Content Placeholder 6">
            <a:extLst>
              <a:ext uri="{FF2B5EF4-FFF2-40B4-BE49-F238E27FC236}">
                <a16:creationId xmlns:a16="http://schemas.microsoft.com/office/drawing/2014/main" id="{73737F99-3B95-435F-A41D-DB36834E4869}"/>
              </a:ext>
            </a:extLst>
          </p:cNvPr>
          <p:cNvPicPr>
            <a:picLocks noGrp="1" noChangeAspect="1"/>
          </p:cNvPicPr>
          <p:nvPr>
            <p:ph idx="1"/>
          </p:nvPr>
        </p:nvPicPr>
        <p:blipFill>
          <a:blip r:embed="rId2"/>
          <a:stretch>
            <a:fillRect/>
          </a:stretch>
        </p:blipFill>
        <p:spPr>
          <a:xfrm>
            <a:off x="461354" y="1301428"/>
            <a:ext cx="10896145" cy="5481961"/>
          </a:xfrm>
        </p:spPr>
      </p:pic>
      <p:sp>
        <p:nvSpPr>
          <p:cNvPr id="5" name="Text Placeholder 4">
            <a:extLst>
              <a:ext uri="{FF2B5EF4-FFF2-40B4-BE49-F238E27FC236}">
                <a16:creationId xmlns:a16="http://schemas.microsoft.com/office/drawing/2014/main" id="{20B0C5D9-9896-47DE-957F-55280A6E69F3}"/>
              </a:ext>
            </a:extLst>
          </p:cNvPr>
          <p:cNvSpPr>
            <a:spLocks noGrp="1"/>
          </p:cNvSpPr>
          <p:nvPr>
            <p:ph type="body" sz="quarter" idx="32"/>
          </p:nvPr>
        </p:nvSpPr>
        <p:spPr/>
        <p:txBody>
          <a:bodyPr/>
          <a:lstStyle/>
          <a:p>
            <a:endParaRPr lang="en-IN"/>
          </a:p>
        </p:txBody>
      </p:sp>
    </p:spTree>
    <p:extLst>
      <p:ext uri="{BB962C8B-B14F-4D97-AF65-F5344CB8AC3E}">
        <p14:creationId xmlns:p14="http://schemas.microsoft.com/office/powerpoint/2010/main" val="901016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20446" y="16713"/>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382769" y="2851503"/>
            <a:ext cx="10787270" cy="830649"/>
          </a:xfrm>
        </p:spPr>
        <p:txBody>
          <a:bodyPr>
            <a:noAutofit/>
          </a:bodyPr>
          <a:lstStyle/>
          <a:p>
            <a:r>
              <a:rPr lang="en-US" sz="9600" dirty="0">
                <a:solidFill>
                  <a:schemeClr val="bg1"/>
                </a:solidFill>
              </a:rPr>
              <a:t>THANK YOU</a:t>
            </a:r>
          </a:p>
        </p:txBody>
      </p:sp>
      <p:sp>
        <p:nvSpPr>
          <p:cNvPr id="14" name="Subtitle 2">
            <a:extLst>
              <a:ext uri="{FF2B5EF4-FFF2-40B4-BE49-F238E27FC236}">
                <a16:creationId xmlns:a16="http://schemas.microsoft.com/office/drawing/2014/main" id="{A62C97B6-F2B5-4806-AB83-0CC32DF096AE}"/>
              </a:ext>
            </a:extLst>
          </p:cNvPr>
          <p:cNvSpPr txBox="1">
            <a:spLocks/>
          </p:cNvSpPr>
          <p:nvPr/>
        </p:nvSpPr>
        <p:spPr>
          <a:xfrm>
            <a:off x="5103215" y="3061213"/>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5103221" y="4006497"/>
            <a:ext cx="3144655" cy="517480"/>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5103221" y="5032398"/>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Tree>
    <p:extLst>
      <p:ext uri="{BB962C8B-B14F-4D97-AF65-F5344CB8AC3E}">
        <p14:creationId xmlns:p14="http://schemas.microsoft.com/office/powerpoint/2010/main" val="927727573"/>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2E71848-B78E-4D58-BFA5-D2D5918911CD}">
  <ds:schemaRefs>
    <ds:schemaRef ds:uri="http://purl.org/dc/elements/1.1/"/>
    <ds:schemaRef ds:uri="http://schemas.microsoft.com/office/2006/documentManagement/type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71af3243-3dd4-4a8d-8c0d-dd76da1f02a5"/>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89B3E157-1CAC-4231-A2EC-E93952D57E4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323</Words>
  <Application>Microsoft Office PowerPoint</Application>
  <PresentationFormat>Widescreen</PresentationFormat>
  <Paragraphs>38</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Adam</vt:lpstr>
      <vt:lpstr>Arial</vt:lpstr>
      <vt:lpstr>Calibri</vt:lpstr>
      <vt:lpstr>Calibri Light</vt:lpstr>
      <vt:lpstr>Gill Sans</vt:lpstr>
      <vt:lpstr>Office Theme</vt:lpstr>
      <vt:lpstr>TECHJARS pec chandigarh</vt:lpstr>
      <vt:lpstr>ABOUT THE USECASE</vt:lpstr>
      <vt:lpstr>WHAT’S THE SOLUTION?</vt:lpstr>
      <vt:lpstr>HOW THIS SOLUTION WORKS?</vt:lpstr>
      <vt:lpstr>HOW THIS SOLUTION WORKS?</vt:lpstr>
      <vt:lpstr>workflow of the model</vt:lpstr>
      <vt:lpstr>Technology stack</vt:lpstr>
      <vt:lpstr>Email functionality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2019-09-16T06:25:51Z</dcterms:created>
  <dcterms:modified xsi:type="dcterms:W3CDTF">2019-09-17T06:19:08Z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